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0A40-67EA-4B04-A35A-3F363B01B4BD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1DA2B-71A0-402E-8908-5890343B1D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FD7B-97FC-4CFE-AEC9-0EC5800D873E}" type="datetimeFigureOut">
              <a:rPr lang="fr-FR" smtClean="0"/>
              <a:pPr/>
              <a:t>02/04/2014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64096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000" b="1" dirty="0" smtClean="0">
                <a:solidFill>
                  <a:srgbClr val="7030A0"/>
                </a:solidFill>
                <a:latin typeface="Arial Black" pitchFamily="34" charset="0"/>
              </a:rPr>
              <a:t>E32</a:t>
            </a:r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  /  </a:t>
            </a:r>
            <a:r>
              <a:rPr lang="fr-FR" sz="6000" b="1" dirty="0" smtClean="0">
                <a:solidFill>
                  <a:srgbClr val="7030A0"/>
                </a:solidFill>
                <a:latin typeface="Arial Black" pitchFamily="34" charset="0"/>
              </a:rPr>
              <a:t>U32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>
                <a:solidFill>
                  <a:srgbClr val="0070C0"/>
                </a:solidFill>
              </a:rPr>
              <a:t>COMMUNICATION TECHNIQUE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208912" cy="1198984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DIAGNOSTIC D’UN SYSTEME MECANIQUE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Image 3" descr="logop cfa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32657"/>
            <a:ext cx="1800199" cy="1031252"/>
          </a:xfrm>
          <a:prstGeom prst="rect">
            <a:avLst/>
          </a:prstGeom>
        </p:spPr>
      </p:pic>
      <p:pic>
        <p:nvPicPr>
          <p:cNvPr id="5" name="Image 4" descr="logo anf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6672"/>
            <a:ext cx="2376264" cy="669960"/>
          </a:xfrm>
          <a:prstGeom prst="rect">
            <a:avLst/>
          </a:prstGeom>
        </p:spPr>
      </p:pic>
      <p:pic>
        <p:nvPicPr>
          <p:cNvPr id="6" name="Image 5" descr="logo regio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9"/>
            <a:ext cx="1152128" cy="13012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3648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Raymond HEGE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Marc DERAMAUDT</a:t>
            </a:r>
            <a:endParaRPr lang="fr-FR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748680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VERIFICATION</a:t>
            </a:r>
            <a:r>
              <a:rPr lang="fr-FR" dirty="0" smtClean="0"/>
              <a:t> DES HYPOTHESES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HYPOTHESES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3" y="2636913"/>
            <a:ext cx="799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Jeux fonctionnels (rotules, articulations de bras, butées d’amortisseurs) AV + AR</a:t>
            </a:r>
          </a:p>
          <a:p>
            <a:r>
              <a:rPr lang="fr-FR" sz="2800" dirty="0" smtClean="0"/>
              <a:t>Absence de résistance à la rotation des roues</a:t>
            </a:r>
          </a:p>
          <a:p>
            <a:r>
              <a:rPr lang="fr-FR" sz="2800" dirty="0" smtClean="0"/>
              <a:t>Absence de point dur dans la direction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Constatation</a:t>
            </a:r>
            <a:r>
              <a:rPr lang="fr-FR" dirty="0" smtClean="0"/>
              <a:t> lors des contrôles sur pont: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HYPOTHESES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2996952"/>
            <a:ext cx="4226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Plaquette intérieure gauche</a:t>
            </a:r>
            <a:br>
              <a:rPr lang="fr-FR" sz="2800" dirty="0" smtClean="0"/>
            </a:br>
            <a:r>
              <a:rPr lang="fr-FR" sz="2800" dirty="0" smtClean="0"/>
              <a:t>plus usée que la droite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ilan défa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461513" cy="702940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568952" cy="12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HYPOTHESES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1"/>
            <a:ext cx="627504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VERIFICATION</a:t>
            </a: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HYPOTHESES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677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HYPOTHESES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VERIFICATION</a:t>
            </a:r>
            <a:r>
              <a:rPr lang="fr-FR" dirty="0" smtClean="0"/>
              <a:t> DES HYPOTHESES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3" y="2636913"/>
            <a:ext cx="8064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Efficacité de suspension correcte</a:t>
            </a:r>
          </a:p>
          <a:p>
            <a:r>
              <a:rPr lang="fr-FR" sz="2800" dirty="0" smtClean="0"/>
              <a:t>Dissymétrie de suspension normale</a:t>
            </a:r>
          </a:p>
          <a:p>
            <a:endParaRPr lang="fr-FR" sz="2800" dirty="0" smtClean="0"/>
          </a:p>
          <a:p>
            <a:r>
              <a:rPr lang="fr-FR" sz="2800" dirty="0" smtClean="0"/>
              <a:t>Efficacité de freinage correcte</a:t>
            </a:r>
          </a:p>
          <a:p>
            <a:r>
              <a:rPr lang="fr-FR" sz="2800" u="sng" dirty="0" smtClean="0"/>
              <a:t>Déséquilibre de freinage important à l’AV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JUSTIFICATION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705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89240"/>
            <a:ext cx="8142327" cy="9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FONCTIONNEMENT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3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FONCTIONNEMENT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37007" cy="42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1707"/>
            <a:ext cx="8229600" cy="33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FONCTIONNEMENT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83768" y="573325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F = p x 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444208" y="5589240"/>
            <a:ext cx="630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µ ?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Après dépose des plaquettes:</a:t>
            </a:r>
          </a:p>
          <a:p>
            <a:endParaRPr lang="fr-FR" dirty="0" smtClean="0"/>
          </a:p>
          <a:p>
            <a:r>
              <a:rPr lang="fr-FR" dirty="0" smtClean="0"/>
              <a:t>La plaquette extérieure est moins usée</a:t>
            </a:r>
          </a:p>
          <a:p>
            <a:r>
              <a:rPr lang="fr-FR" dirty="0" smtClean="0"/>
              <a:t>La liaison glissière de l’étrier est défaillante, colonnettes grippées.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CONTROLES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896544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Problématique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5301208"/>
            <a:ext cx="6192688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/>
              <a:t>« Ma C3 tire à droite au freinage »</a:t>
            </a:r>
            <a:endParaRPr lang="fr-FR" b="1" dirty="0"/>
          </a:p>
        </p:txBody>
      </p:sp>
      <p:pic>
        <p:nvPicPr>
          <p:cNvPr id="4" name="Image 3" descr="C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348880"/>
            <a:ext cx="3417808" cy="2296767"/>
          </a:xfrm>
          <a:prstGeom prst="rect">
            <a:avLst/>
          </a:prstGeom>
        </p:spPr>
      </p:pic>
      <p:pic>
        <p:nvPicPr>
          <p:cNvPr id="6" name="Image 5" descr="disque%20fr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708920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frein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PLAN D’ENSEMBLE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5290" y="144711"/>
            <a:ext cx="5733379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79" y="1196752"/>
            <a:ext cx="801625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VUE ECLATEE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REPRESENTATION 3D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 cstate="print"/>
          <a:srcRect l="18355" t="17572" r="21387" b="11877"/>
          <a:stretch>
            <a:fillRect/>
          </a:stretch>
        </p:blipFill>
        <p:spPr bwMode="auto">
          <a:xfrm>
            <a:off x="2276170" y="1847186"/>
            <a:ext cx="4591660" cy="40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5324" t="15193" r="15150" b="13303"/>
          <a:stretch>
            <a:fillRect/>
          </a:stretch>
        </p:blipFill>
        <p:spPr bwMode="auto">
          <a:xfrm>
            <a:off x="1923059" y="1819954"/>
            <a:ext cx="5297881" cy="40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REPRESENTATION 3D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586800"/>
            <a:ext cx="5184576" cy="468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JUSTIFICATION</a:t>
            </a:r>
            <a:endParaRPr lang="fr-FR" dirty="0"/>
          </a:p>
        </p:txBody>
      </p:sp>
      <p:pic>
        <p:nvPicPr>
          <p:cNvPr id="7" name="Image 6" descr="palquette usé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6765751" cy="4095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PROPOSITION DE </a:t>
            </a:r>
            <a:b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SOLUTION CORRECTIVE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 cstate="print"/>
          <a:srcRect r="18657"/>
          <a:stretch>
            <a:fillRect/>
          </a:stretch>
        </p:blipFill>
        <p:spPr bwMode="auto">
          <a:xfrm>
            <a:off x="755576" y="1484784"/>
            <a:ext cx="770485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259632" y="1916832"/>
            <a:ext cx="2016224" cy="12961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PROPOSITION COMPLEMENTAIRE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396752"/>
          </a:xfrm>
        </p:spPr>
        <p:txBody>
          <a:bodyPr/>
          <a:lstStyle/>
          <a:p>
            <a:r>
              <a:rPr lang="fr-FR" dirty="0" smtClean="0"/>
              <a:t>Surveillance ou échange des plaquettes</a:t>
            </a:r>
          </a:p>
          <a:p>
            <a:r>
              <a:rPr lang="fr-FR" dirty="0" smtClean="0"/>
              <a:t>Contrôle étrier droit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2708920"/>
            <a:ext cx="3888432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8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MERCI</a:t>
            </a:r>
            <a:endParaRPr lang="fr-FR" sz="8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p cfa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32657"/>
            <a:ext cx="1800199" cy="1031252"/>
          </a:xfrm>
          <a:prstGeom prst="rect">
            <a:avLst/>
          </a:prstGeom>
        </p:spPr>
      </p:pic>
      <p:pic>
        <p:nvPicPr>
          <p:cNvPr id="5" name="Image 4" descr="logo anf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6672"/>
            <a:ext cx="2376264" cy="669960"/>
          </a:xfrm>
          <a:prstGeom prst="rect">
            <a:avLst/>
          </a:prstGeom>
        </p:spPr>
      </p:pic>
      <p:pic>
        <p:nvPicPr>
          <p:cNvPr id="6" name="Image 5" descr="logo regi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0649"/>
            <a:ext cx="1152128" cy="13012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03648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Raymond HEGE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868144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Marc DERAMAUDT</a:t>
            </a:r>
            <a:endParaRPr lang="fr-FR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7859216" cy="922114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Ordre de réparation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983443"/>
            <a:ext cx="4265298" cy="56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2195736" y="4725144"/>
            <a:ext cx="4608512" cy="115212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9066062" cy="142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Vérification du</a:t>
            </a:r>
            <a:b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« ressenti client » </a:t>
            </a:r>
            <a:endParaRPr lang="fr-F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191683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Bilan des Essais (véhicule, systèmes…)</a:t>
            </a:r>
          </a:p>
          <a:p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71600" y="3645024"/>
            <a:ext cx="8003232" cy="1972816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Véhicule dévie vers la droite au freinage</a:t>
            </a:r>
          </a:p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Arial Black" pitchFamily="34" charset="0"/>
              </a:rPr>
              <a:t>Pré-Diagnostic</a:t>
            </a:r>
            <a:endParaRPr lang="fr-FR" sz="4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5626968" cy="1108719"/>
          </a:xfrm>
        </p:spPr>
        <p:txBody>
          <a:bodyPr>
            <a:normAutofit/>
          </a:bodyPr>
          <a:lstStyle/>
          <a:p>
            <a:r>
              <a:rPr lang="fr-FR" dirty="0" smtClean="0"/>
              <a:t>Bilan des </a:t>
            </a:r>
            <a:r>
              <a:rPr lang="fr-FR" dirty="0" smtClean="0">
                <a:solidFill>
                  <a:srgbClr val="7030A0"/>
                </a:solidFill>
              </a:rPr>
              <a:t>contrôles sensoriels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2852936"/>
            <a:ext cx="75343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Ni bruit, ni claquement</a:t>
            </a:r>
          </a:p>
          <a:p>
            <a:r>
              <a:rPr lang="fr-FR" sz="2800" dirty="0" smtClean="0"/>
              <a:t>Feux de détresse actifs lors de fortes décélérations</a:t>
            </a:r>
          </a:p>
          <a:p>
            <a:r>
              <a:rPr lang="fr-FR" sz="2800" dirty="0" smtClean="0"/>
              <a:t>Témoins lumineux ABS et DAEV éteints</a:t>
            </a:r>
          </a:p>
          <a:p>
            <a:r>
              <a:rPr lang="fr-FR" sz="2800" dirty="0" smtClean="0"/>
              <a:t>Pneus neufs et conformes</a:t>
            </a:r>
          </a:p>
          <a:p>
            <a:r>
              <a:rPr lang="fr-FR" sz="2800" dirty="0" smtClean="0"/>
              <a:t>Niveau de liquide de frein proche du minimal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6419056" cy="820688"/>
          </a:xfrm>
        </p:spPr>
        <p:txBody>
          <a:bodyPr/>
          <a:lstStyle/>
          <a:p>
            <a:r>
              <a:rPr lang="fr-FR" dirty="0" smtClean="0"/>
              <a:t>Bilan des </a:t>
            </a:r>
            <a:r>
              <a:rPr lang="fr-FR" dirty="0" smtClean="0">
                <a:solidFill>
                  <a:srgbClr val="7030A0"/>
                </a:solidFill>
              </a:rPr>
              <a:t>contrôles instrumentés</a:t>
            </a:r>
            <a:endParaRPr lang="fr-FR" strike="sngStrike" dirty="0" smtClean="0"/>
          </a:p>
          <a:p>
            <a:endParaRPr lang="fr-FR" dirty="0"/>
          </a:p>
        </p:txBody>
      </p:sp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latin typeface="Arial Black" pitchFamily="34" charset="0"/>
              </a:rPr>
              <a:t>Pré-Diagnostic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285293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Aucun défaut significatif mémorisé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Recueil des </a:t>
            </a:r>
            <a:b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informations 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748679"/>
          </a:xfrm>
        </p:spPr>
        <p:txBody>
          <a:bodyPr/>
          <a:lstStyle/>
          <a:p>
            <a:r>
              <a:rPr lang="fr-FR" dirty="0" smtClean="0"/>
              <a:t>Sur le </a:t>
            </a:r>
            <a:r>
              <a:rPr lang="fr-FR" dirty="0" smtClean="0">
                <a:solidFill>
                  <a:srgbClr val="7030A0"/>
                </a:solidFill>
              </a:rPr>
              <a:t>véhicule</a:t>
            </a:r>
            <a:endParaRPr lang="fr-FR" strike="sngStrike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2636912"/>
            <a:ext cx="553683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Pseudo Mc Pherson</a:t>
            </a:r>
          </a:p>
          <a:p>
            <a:r>
              <a:rPr lang="fr-FR" sz="2800" dirty="0" smtClean="0"/>
              <a:t>Berceau</a:t>
            </a:r>
          </a:p>
          <a:p>
            <a:r>
              <a:rPr lang="fr-FR" sz="2800" dirty="0" smtClean="0"/>
              <a:t>Essieu AR à bras tirés</a:t>
            </a:r>
          </a:p>
          <a:p>
            <a:r>
              <a:rPr lang="fr-FR" sz="2800" dirty="0" smtClean="0"/>
              <a:t>Freins AV à disques</a:t>
            </a:r>
          </a:p>
          <a:p>
            <a:r>
              <a:rPr lang="fr-FR" sz="2800" dirty="0" smtClean="0"/>
              <a:t>Freins AR à tambours</a:t>
            </a:r>
          </a:p>
          <a:p>
            <a:r>
              <a:rPr lang="fr-FR" sz="2800" dirty="0" smtClean="0"/>
              <a:t>Boite de vitesse manuelle</a:t>
            </a:r>
          </a:p>
          <a:p>
            <a:r>
              <a:rPr lang="fr-FR" sz="2800" dirty="0" smtClean="0"/>
              <a:t>Direction assistée électrique variable</a:t>
            </a:r>
            <a:endParaRPr lang="fr-F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748680"/>
          </a:xfrm>
        </p:spPr>
        <p:txBody>
          <a:bodyPr/>
          <a:lstStyle/>
          <a:p>
            <a:r>
              <a:rPr lang="fr-FR" dirty="0" smtClean="0"/>
              <a:t>Dans la </a:t>
            </a:r>
            <a:r>
              <a:rPr lang="fr-FR" dirty="0" smtClean="0">
                <a:solidFill>
                  <a:srgbClr val="7030A0"/>
                </a:solidFill>
              </a:rPr>
              <a:t>documentation</a:t>
            </a:r>
            <a:endParaRPr lang="fr-FR" strike="sngStrike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99593" y="2636913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Dysfonctionnement non référencé par le constructeur</a:t>
            </a:r>
          </a:p>
          <a:p>
            <a:r>
              <a:rPr lang="fr-FR" sz="2800" dirty="0" smtClean="0"/>
              <a:t>Entretien suivi</a:t>
            </a:r>
          </a:p>
          <a:p>
            <a:r>
              <a:rPr lang="fr-FR" sz="2800" dirty="0" smtClean="0"/>
              <a:t>Aide au freinage d’urgence AFU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Recueil des </a:t>
            </a:r>
            <a:b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informations techniques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HYPOTHESES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505" y="2204864"/>
          <a:ext cx="8856982" cy="4516824"/>
        </p:xfrm>
        <a:graphic>
          <a:graphicData uri="http://schemas.openxmlformats.org/drawingml/2006/table">
            <a:tbl>
              <a:tblPr/>
              <a:tblGrid>
                <a:gridCol w="1771206"/>
                <a:gridCol w="1771206"/>
                <a:gridCol w="1771206"/>
                <a:gridCol w="1670320"/>
                <a:gridCol w="1873044"/>
              </a:tblGrid>
              <a:tr h="550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Black" pitchFamily="34" charset="0"/>
                          <a:ea typeface="Times New Roman"/>
                        </a:rPr>
                        <a:t>Elément mis en cause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Black" pitchFamily="34" charset="0"/>
                          <a:ea typeface="Times New Roman"/>
                        </a:rPr>
                        <a:t>Justification </a:t>
                      </a:r>
                      <a:r>
                        <a:rPr lang="fr-FR" sz="1400" b="1" dirty="0" smtClean="0">
                          <a:latin typeface="Arial Black" pitchFamily="34" charset="0"/>
                          <a:ea typeface="Times New Roman"/>
                        </a:rPr>
                        <a:t>du</a:t>
                      </a:r>
                      <a:r>
                        <a:rPr lang="fr-FR" sz="1400" b="1" baseline="0" dirty="0" smtClean="0">
                          <a:latin typeface="Arial Black" pitchFamily="34" charset="0"/>
                          <a:ea typeface="Times New Roman"/>
                        </a:rPr>
                        <a:t> symptôme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 Black" pitchFamily="34" charset="0"/>
                          <a:ea typeface="Times New Roman"/>
                        </a:rPr>
                        <a:t>Moyens </a:t>
                      </a:r>
                      <a:r>
                        <a:rPr lang="fr-FR" sz="1400" b="1" dirty="0">
                          <a:latin typeface="Arial Black" pitchFamily="34" charset="0"/>
                          <a:ea typeface="Times New Roman"/>
                        </a:rPr>
                        <a:t>de contrôle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Black" pitchFamily="34" charset="0"/>
                          <a:ea typeface="Times New Roman"/>
                        </a:rPr>
                        <a:t>Conditions de contrôle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Black" pitchFamily="34" charset="0"/>
                          <a:ea typeface="Times New Roman"/>
                        </a:rPr>
                        <a:t>Grandeur attendue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 Black" pitchFamily="34" charset="0"/>
                          <a:ea typeface="Times New Roman"/>
                        </a:rPr>
                        <a:t>Liaisons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 Black" pitchFamily="34" charset="0"/>
                          <a:ea typeface="Times New Roman"/>
                        </a:rPr>
                        <a:t>« châssis »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jeu dans les articulations  ou rotules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Levier, mains « nues ».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Roues levées, roues posées.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Jeu fonctionnel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Amortisseurs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Dissymétrie de suspension, efficacité anormale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Banc de suspension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Ordre de marche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Dyss. ≤ 30%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0%&lt;&lt;Eff.&lt;&lt;100%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Freins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Déséquilibre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Banc de freinage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Ordre de marche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Déséq. &lt; 30%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Forces de freinage résiduelles faibles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Transmission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Différentiel endommagé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Banc de freinage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En prise, sans freiner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 Black" pitchFamily="34" charset="0"/>
                          <a:ea typeface="Times New Roman"/>
                        </a:rPr>
                        <a:t>Forces de freinage résiduelles faibles</a:t>
                      </a:r>
                      <a:endParaRPr lang="fr-FR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TABLEAU</a:t>
            </a:r>
            <a:r>
              <a:rPr lang="fr-FR" dirty="0" smtClean="0"/>
              <a:t> DES HYPOTHESES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369</Words>
  <Application>Microsoft Office PowerPoint</Application>
  <PresentationFormat>Affichage à l'écran (4:3)</PresentationFormat>
  <Paragraphs>105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E32   /  U32 COMMUNICATION TECHNIQUE</vt:lpstr>
      <vt:lpstr>Problématique</vt:lpstr>
      <vt:lpstr>Ordre de réparation</vt:lpstr>
      <vt:lpstr>Vérification du « ressenti client » </vt:lpstr>
      <vt:lpstr>Pré-Diagnostic</vt:lpstr>
      <vt:lpstr>Pré-Diagnostic</vt:lpstr>
      <vt:lpstr> Recueil des  informations techniques</vt:lpstr>
      <vt:lpstr> Recueil des  informations techniques</vt:lpstr>
      <vt:lpstr> HYPOTHESES</vt:lpstr>
      <vt:lpstr> HYPOTHESES</vt:lpstr>
      <vt:lpstr> HYPOTHESES</vt:lpstr>
      <vt:lpstr>Diapositive 12</vt:lpstr>
      <vt:lpstr> HYPOTHESES</vt:lpstr>
      <vt:lpstr> HYPOTHESES</vt:lpstr>
      <vt:lpstr> JUSTIFICATION</vt:lpstr>
      <vt:lpstr>FONCTIONNEMENT</vt:lpstr>
      <vt:lpstr>FONCTIONNEMENT</vt:lpstr>
      <vt:lpstr>FONCTIONNEMENT</vt:lpstr>
      <vt:lpstr>CONTROLES</vt:lpstr>
      <vt:lpstr>PLAN D’ENSEMBLE</vt:lpstr>
      <vt:lpstr>VUE ECLATEE</vt:lpstr>
      <vt:lpstr>REPRESENTATION 3D</vt:lpstr>
      <vt:lpstr>REPRESENTATION 3D</vt:lpstr>
      <vt:lpstr> JUSTIFICATION</vt:lpstr>
      <vt:lpstr>PROPOSITION DE  SOLUTION CORRECTIVE</vt:lpstr>
      <vt:lpstr>PROPOSITION COMPLEMENTAIRE</vt:lpstr>
      <vt:lpstr>Diapositive 27</vt:lpstr>
    </vt:vector>
  </TitlesOfParts>
  <Company>Chambre de Métiers d'Alsace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Chambre de Métiers</dc:creator>
  <cp:lastModifiedBy>Chambre de Métiers</cp:lastModifiedBy>
  <cp:revision>66</cp:revision>
  <dcterms:created xsi:type="dcterms:W3CDTF">2014-03-25T14:21:03Z</dcterms:created>
  <dcterms:modified xsi:type="dcterms:W3CDTF">2014-04-02T06:02:32Z</dcterms:modified>
</cp:coreProperties>
</file>